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555" r:id="rId3"/>
    <p:sldId id="615" r:id="rId4"/>
    <p:sldId id="655" r:id="rId5"/>
    <p:sldId id="657" r:id="rId6"/>
    <p:sldId id="656" r:id="rId7"/>
    <p:sldId id="623" r:id="rId8"/>
    <p:sldId id="627" r:id="rId9"/>
    <p:sldId id="664" r:id="rId10"/>
    <p:sldId id="670" r:id="rId11"/>
    <p:sldId id="671" r:id="rId12"/>
    <p:sldId id="672" r:id="rId13"/>
    <p:sldId id="676" r:id="rId14"/>
    <p:sldId id="673" r:id="rId15"/>
    <p:sldId id="674" r:id="rId16"/>
    <p:sldId id="675" r:id="rId17"/>
    <p:sldId id="677" r:id="rId18"/>
    <p:sldId id="646" r:id="rId19"/>
    <p:sldId id="654" r:id="rId20"/>
    <p:sldId id="653" r:id="rId21"/>
    <p:sldId id="658" r:id="rId22"/>
    <p:sldId id="659" r:id="rId23"/>
    <p:sldId id="667" r:id="rId24"/>
    <p:sldId id="678" r:id="rId25"/>
    <p:sldId id="668" r:id="rId26"/>
    <p:sldId id="669" r:id="rId27"/>
    <p:sldId id="633" r:id="rId28"/>
    <p:sldId id="662" r:id="rId29"/>
    <p:sldId id="663" r:id="rId30"/>
    <p:sldId id="634" r:id="rId31"/>
    <p:sldId id="661" r:id="rId32"/>
    <p:sldId id="679" r:id="rId33"/>
    <p:sldId id="640" r:id="rId34"/>
    <p:sldId id="32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F0"/>
    <a:srgbClr val="558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>
      <p:cViewPr varScale="1">
        <p:scale>
          <a:sx n="106" d="100"/>
          <a:sy n="106" d="100"/>
        </p:scale>
        <p:origin x="696" y="184"/>
      </p:cViewPr>
      <p:guideLst>
        <p:guide orient="horz" pos="528"/>
        <p:guide pos="6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Coury" userId="e0677dde-53bb-432a-946a-7ab6a748ecea" providerId="ADAL" clId="{67133680-4D04-428F-8F2A-0383C2E396B6}"/>
    <pc:docChg chg="modSld">
      <pc:chgData name="Dan Coury" userId="e0677dde-53bb-432a-946a-7ab6a748ecea" providerId="ADAL" clId="{67133680-4D04-428F-8F2A-0383C2E396B6}" dt="2023-11-09T13:24:37.272" v="8" actId="20577"/>
      <pc:docMkLst>
        <pc:docMk/>
      </pc:docMkLst>
      <pc:sldChg chg="modSp mod">
        <pc:chgData name="Dan Coury" userId="e0677dde-53bb-432a-946a-7ab6a748ecea" providerId="ADAL" clId="{67133680-4D04-428F-8F2A-0383C2E396B6}" dt="2023-11-09T13:24:37.272" v="8" actId="20577"/>
        <pc:sldMkLst>
          <pc:docMk/>
          <pc:sldMk cId="251647973" sldId="640"/>
        </pc:sldMkLst>
        <pc:spChg chg="mod">
          <ac:chgData name="Dan Coury" userId="e0677dde-53bb-432a-946a-7ab6a748ecea" providerId="ADAL" clId="{67133680-4D04-428F-8F2A-0383C2E396B6}" dt="2023-11-09T13:24:37.272" v="8" actId="20577"/>
          <ac:spMkLst>
            <pc:docMk/>
            <pc:sldMk cId="251647973" sldId="640"/>
            <ac:spMk id="5" creationId="{00000000-0000-0000-0000-000000000000}"/>
          </ac:spMkLst>
        </pc:spChg>
      </pc:sldChg>
      <pc:sldChg chg="modSp mod">
        <pc:chgData name="Dan Coury" userId="e0677dde-53bb-432a-946a-7ab6a748ecea" providerId="ADAL" clId="{67133680-4D04-428F-8F2A-0383C2E396B6}" dt="2023-11-09T13:04:16.615" v="7" actId="20577"/>
        <pc:sldMkLst>
          <pc:docMk/>
          <pc:sldMk cId="2072587108" sldId="664"/>
        </pc:sldMkLst>
        <pc:graphicFrameChg chg="modGraphic">
          <ac:chgData name="Dan Coury" userId="e0677dde-53bb-432a-946a-7ab6a748ecea" providerId="ADAL" clId="{67133680-4D04-428F-8F2A-0383C2E396B6}" dt="2023-11-09T13:04:16.615" v="7" actId="20577"/>
          <ac:graphicFrameMkLst>
            <pc:docMk/>
            <pc:sldMk cId="2072587108" sldId="664"/>
            <ac:graphicFrameMk id="5" creationId="{77A7576B-F4EC-1556-8FF5-7C7162EC761E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3DDB-C267-014E-84B3-21CCA44B3878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9276A-3B5C-D547-AB21-09B0713CD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78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276A-3B5C-D547-AB21-09B0713CD2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46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276A-3B5C-D547-AB21-09B0713CD2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42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276A-3B5C-D547-AB21-09B0713CD2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5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276A-3B5C-D547-AB21-09B0713CD2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17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276A-3B5C-D547-AB21-09B0713CD2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3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74E7-5F2D-CB4E-B377-880970EB9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2A80D-F063-704E-BE1E-3A9277CE9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04E66-5C72-1443-A84A-9ECEF5E5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FB90-9C6A-AB4F-BF94-7AA1E5ED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4F5F6-8648-5B49-AC97-267C5457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843203-9A6E-1447-8638-C961618224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7D53-C8CF-574B-9952-6D2902D0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5F988-5F19-6847-80DF-A2EAAB9A5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71954-826F-9F46-B8FE-2AF76BB9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00C13-AEE0-0341-938C-AA34C709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0A922-64BC-D94C-AA56-CEF86947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2CDA95-9383-8946-939E-2AA41FDF7D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2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A02E04-6083-6548-A5EE-554272C05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0ED94-0F58-4549-AFAA-466ED1D89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20F25-AC3A-8044-99BA-B91FC622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F4DAA-4E98-A240-B7A8-41BE0C3F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A442F-CFA4-4F4C-8B36-C4C54C45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91DB7C-E469-094C-8C13-0B5F22055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7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A1308-EED8-374C-A0F7-14973760DB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4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5C7589-B97E-384D-8D2A-54B49F4CD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BB14F-54FA-A24E-99C9-F9A641E1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E6592-4ADB-3F4C-9F08-ED257FA7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93FCC-A023-3D40-86F3-5F673FE8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8E4A93-7D10-C84F-8A38-019B7B1929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71600" y="1396099"/>
            <a:ext cx="7086600" cy="457200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000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000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000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0000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41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D9D6-DCD2-9A46-A5BA-FDDE0670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5BAA1-45AA-0944-83B4-7FA0E80AD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5C593-E0B3-6F42-8D8B-76792134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C0BC5-1F9A-4845-9E9D-BA323660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967F-BDF8-2140-A68D-C0BE8BE2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2B111-B3BD-AC4E-B710-1E85A07CC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5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8FF0-1656-6C46-93B2-765AFAE3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59ADE-C5D4-344E-8273-C2DFA5AA4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ABE04-23C9-EC4A-983A-6B0E45055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B0BF5-1BAB-324F-B734-2B0F9496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BA181-9A2F-CE4F-9848-E2023FFFB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C3B25-69E4-1E43-B869-2BF35D38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0C040-41F4-9840-818B-E86397DA7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9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7A48F-9A6C-8E4B-8D2A-E75CF536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D85AB-C16C-9040-AAC9-01CB5824E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BE2D1-09AB-464F-A125-53D5BD51E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3A793-2E12-9845-8F3E-09B4DA514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9C4A4-04C8-0A4F-8E59-03E04FF5D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6DA5F-D481-DD46-9E99-71797AF25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08756D-DD1A-BC40-954A-4337E30A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C5CB3-6B97-7C4D-8D60-69DD7BFE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CF2B43-EC39-A74C-A693-A43FF9B9B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1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0341-2770-9A4D-951A-A6114347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58A6A-2CD5-CC4C-9F3D-E42EAF8BC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DCEB2-A079-F449-A5AB-AD4DF63F7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6AA8A-06CB-E140-B167-E843FB672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AD96B-11B7-EA43-802A-420024400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1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3D5DCD-DFC4-C34F-9F41-A533A10B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80059-7640-2F42-A327-1763E1E2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C3DF1-3601-7D40-B6A0-D89C5BAA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56C94-816B-2E4F-8745-34CD8CF4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1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A44C-D055-9D4E-8610-B08816D8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AECBA-B357-DD4B-A506-4BAA1C8A3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3AC4E-CECF-614C-B0AA-426ED68C2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E445D-1466-FC47-A089-1F12F5BE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EEC78-0005-6B44-B2D4-9F32214F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5F65A-E711-EF42-AF52-B8442965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6DC13-E966-B147-B916-C9BFBF0550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99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F014-8F02-F941-885F-E49151A5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A43D56-1EA1-6B4B-8E8C-7CCD7BD9B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EBDBC-C903-0E40-98A3-75C494D7B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B9A82-8C02-9B4F-8F44-16C03432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5CBF6-4BD6-074E-8BDA-AE2A2665F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9A5B1-13F3-8140-946B-4E419A4D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B3EDEE-D196-B746-B243-BC631612C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1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C6428-DFCA-F744-8C84-F5A1C747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2981-B6AC-BF44-ACA4-DCFB3EF8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938C0-ADFA-0F4C-830B-63861421D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A491F-3169-9C4A-A52D-5AB3C54031BA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5A502-B324-F24A-92E2-1B518875E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2AF5F-84A8-654D-BCEE-DFDC24DB7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0878A-453E-D342-A0CB-1C83D7B82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4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29997AC-E99A-504C-9E2A-3468EA401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281" y="1403628"/>
            <a:ext cx="9329167" cy="503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4800" b="1" dirty="0">
                <a:solidFill>
                  <a:schemeClr val="bg1"/>
                </a:solidFill>
                <a:latin typeface="Arial" charset="0"/>
              </a:rPr>
              <a:t>Goucher College</a:t>
            </a:r>
          </a:p>
          <a:p>
            <a:pPr>
              <a:spcAft>
                <a:spcPts val="1800"/>
              </a:spcAft>
            </a:pPr>
            <a:r>
              <a:rPr lang="en-US" sz="4000" dirty="0">
                <a:solidFill>
                  <a:schemeClr val="bg1"/>
                </a:solidFill>
                <a:latin typeface="Arial" charset="0"/>
              </a:rPr>
              <a:t>Graduate and Professional Studies Marketing </a:t>
            </a:r>
          </a:p>
          <a:p>
            <a:pPr>
              <a:spcAft>
                <a:spcPts val="1800"/>
              </a:spcAft>
            </a:pPr>
            <a:br>
              <a:rPr lang="en-US" sz="2000" dirty="0">
                <a:solidFill>
                  <a:schemeClr val="bg1"/>
                </a:solidFill>
                <a:latin typeface="Arial" charset="0"/>
              </a:rPr>
            </a:b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November 9, 2023</a:t>
            </a:r>
          </a:p>
        </p:txBody>
      </p:sp>
    </p:spTree>
    <p:extLst>
      <p:ext uri="{BB962C8B-B14F-4D97-AF65-F5344CB8AC3E}">
        <p14:creationId xmlns:p14="http://schemas.microsoft.com/office/powerpoint/2010/main" val="298974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Our Approach – 2023/24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Forecasting Engagement – Three Innovative Programs 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607152-53E0-5615-40F5-369ECD66E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634322"/>
              </p:ext>
            </p:extLst>
          </p:nvPr>
        </p:nvGraphicFramePr>
        <p:xfrm>
          <a:off x="527996" y="1408198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Master of Arts in Applied Policy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200 – 1,907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25 – 75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4.8%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$600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8A69D8-44AD-4AB3-9ADC-A71A83352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06921"/>
              </p:ext>
            </p:extLst>
          </p:nvPr>
        </p:nvGraphicFramePr>
        <p:xfrm>
          <a:off x="6206324" y="1408198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Master of Arts in Digital Communications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200 – 1,700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25 – 75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5.3%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$100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AB3B7FE-0422-AE27-91B4-399D1F1DD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015461"/>
              </p:ext>
            </p:extLst>
          </p:nvPr>
        </p:nvGraphicFramePr>
        <p:xfrm>
          <a:off x="3416208" y="4059061"/>
          <a:ext cx="5359584" cy="26547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4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SEM: Master of Arts in Environmental Sustainability</a:t>
                      </a:r>
                    </a:p>
                    <a:p>
                      <a:pPr algn="ctr"/>
                      <a:r>
                        <a:rPr lang="en-US" dirty="0"/>
                        <a:t>and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625 – 3,265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25 – 99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2.9%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$2,500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2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Our Approach – 2023/24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Forecasting Engagement – High Priority Programs 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607152-53E0-5615-40F5-369ECD66E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217368"/>
              </p:ext>
            </p:extLst>
          </p:nvPr>
        </p:nvGraphicFramePr>
        <p:xfrm>
          <a:off x="527996" y="1408198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Master of Arts in Teaching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1,339 – 5,339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69 – 169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3.6%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$2,700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8A69D8-44AD-4AB3-9ADC-A71A83352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526023"/>
              </p:ext>
            </p:extLst>
          </p:nvPr>
        </p:nvGraphicFramePr>
        <p:xfrm>
          <a:off x="6206324" y="1408198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Master of 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10,992 – 15,992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492 – 842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4.9%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$6,900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AB3B7FE-0422-AE27-91B4-399D1F1DD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74851"/>
              </p:ext>
            </p:extLst>
          </p:nvPr>
        </p:nvGraphicFramePr>
        <p:xfrm>
          <a:off x="3416208" y="4040954"/>
          <a:ext cx="5359583" cy="26547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SEM: Master of Science in Higher Education Policy, Research &amp; Administration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597 – 3,597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50 – 125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4.2%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$1,450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921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Our Approach – 2023/24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Forecasting Engagement – Niche Programs &amp; Targeted Display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607152-53E0-5615-40F5-369ECD66E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217255"/>
              </p:ext>
            </p:extLst>
          </p:nvPr>
        </p:nvGraphicFramePr>
        <p:xfrm>
          <a:off x="527995" y="2456565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Niche Programs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200 – 1,700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25 – 75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5.3%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$150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AB3B7FE-0422-AE27-91B4-399D1F1DD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861785"/>
              </p:ext>
            </p:extLst>
          </p:nvPr>
        </p:nvGraphicFramePr>
        <p:xfrm>
          <a:off x="6304423" y="4070363"/>
          <a:ext cx="4894714" cy="25183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94714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4197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Targeted Display, Site Retargeting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440 – 890 daily 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40,000 – 80,000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47 – 95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9 – 19 view-through website visits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$400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697826"/>
                  </a:ext>
                </a:extLst>
              </a:tr>
            </a:tbl>
          </a:graphicData>
        </a:graphic>
      </p:graphicFrame>
      <p:pic>
        <p:nvPicPr>
          <p:cNvPr id="5" name="Picture 4" descr="A close-up of a map&#10;&#10;Description automatically generated">
            <a:extLst>
              <a:ext uri="{FF2B5EF4-FFF2-40B4-BE49-F238E27FC236}">
                <a16:creationId xmlns:a16="http://schemas.microsoft.com/office/drawing/2014/main" id="{098D8EC8-54E5-F800-D6D5-934E38D2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423" y="1398072"/>
            <a:ext cx="4894714" cy="2508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18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Our Approach – 2023/24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Forecasting Engagement – Geofencing &amp; Social Media Advertising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7145A2-0410-8697-0840-C0BFFAE74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371744"/>
              </p:ext>
            </p:extLst>
          </p:nvPr>
        </p:nvGraphicFramePr>
        <p:xfrm>
          <a:off x="533400" y="2169846"/>
          <a:ext cx="4894714" cy="20985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94714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4197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Geofencing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13,300 – 26,700 daily 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1,200,000 – 2,400,000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1,439 – 2,879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287 – 575 view-through website visits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8F5B8A-9EE6-CBA1-6493-5AF993E50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76735"/>
              </p:ext>
            </p:extLst>
          </p:nvPr>
        </p:nvGraphicFramePr>
        <p:xfrm>
          <a:off x="6096000" y="2169846"/>
          <a:ext cx="4894714" cy="20985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94714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246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Media Advertising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24648">
                <a:tc>
                  <a:txBody>
                    <a:bodyPr/>
                    <a:lstStyle/>
                    <a:p>
                      <a:r>
                        <a:rPr lang="en-US" dirty="0"/>
                        <a:t>26,000 – 68,000 daily 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24648">
                <a:tc>
                  <a:txBody>
                    <a:bodyPr/>
                    <a:lstStyle/>
                    <a:p>
                      <a:r>
                        <a:rPr lang="en-US" dirty="0"/>
                        <a:t>1,553,064 – 2,027,179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24648">
                <a:tc>
                  <a:txBody>
                    <a:bodyPr/>
                    <a:lstStyle/>
                    <a:p>
                      <a:r>
                        <a:rPr lang="en-US" dirty="0"/>
                        <a:t>6,244 – 7,155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821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Forecasting Engagement – Three Innovative Programs 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607152-53E0-5615-40F5-369ECD66E540}"/>
              </a:ext>
            </a:extLst>
          </p:cNvPr>
          <p:cNvGraphicFramePr>
            <a:graphicFrameLocks noGrp="1"/>
          </p:cNvGraphicFramePr>
          <p:nvPr/>
        </p:nvGraphicFramePr>
        <p:xfrm>
          <a:off x="527996" y="1408198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Master of Arts in Applied Policy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200 – 1,907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25 – 75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4.8%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$600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8A69D8-44AD-4AB3-9ADC-A71A83352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326775"/>
              </p:ext>
            </p:extLst>
          </p:nvPr>
        </p:nvGraphicFramePr>
        <p:xfrm>
          <a:off x="6206324" y="1408198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Master of Arts in Digital Communications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200 – 1,700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25 – 75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5.3%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$100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AB3B7FE-0422-AE27-91B4-399D1F1DD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471726"/>
              </p:ext>
            </p:extLst>
          </p:nvPr>
        </p:nvGraphicFramePr>
        <p:xfrm>
          <a:off x="3416208" y="4059061"/>
          <a:ext cx="5359584" cy="26547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4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SEM: Master of Arts in Environmental Sustainability</a:t>
                      </a:r>
                    </a:p>
                    <a:p>
                      <a:pPr algn="ctr"/>
                      <a:r>
                        <a:rPr lang="en-US" dirty="0"/>
                        <a:t>and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667 – 3,667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26 – 101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2.9%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$2,600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E6BB43-CFF6-A982-A0F9-5F37464D39C4}"/>
              </a:ext>
            </a:extLst>
          </p:cNvPr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Our Approach – 2024/25</a:t>
            </a:r>
          </a:p>
        </p:txBody>
      </p:sp>
    </p:spTree>
    <p:extLst>
      <p:ext uri="{BB962C8B-B14F-4D97-AF65-F5344CB8AC3E}">
        <p14:creationId xmlns:p14="http://schemas.microsoft.com/office/powerpoint/2010/main" val="1014012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Forecasting Engagement – High Priority Programs 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607152-53E0-5615-40F5-369ECD66E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103840"/>
              </p:ext>
            </p:extLst>
          </p:nvPr>
        </p:nvGraphicFramePr>
        <p:xfrm>
          <a:off x="527996" y="1408198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Master of Arts in Teaching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1,450 – 5,450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72 – 172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3.5%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$2,850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8A69D8-44AD-4AB3-9ADC-A71A83352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458586"/>
              </p:ext>
            </p:extLst>
          </p:nvPr>
        </p:nvGraphicFramePr>
        <p:xfrm>
          <a:off x="6206324" y="1408198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Master of 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11,368 – 16,368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507 – 857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4.9%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$7,300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AB3B7FE-0422-AE27-91B4-399D1F1DD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742329"/>
              </p:ext>
            </p:extLst>
          </p:nvPr>
        </p:nvGraphicFramePr>
        <p:xfrm>
          <a:off x="3416208" y="4040954"/>
          <a:ext cx="5359583" cy="26547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SEM: Master of Science in Higher Education Policy, Research &amp; Administration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683 – 3,683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53 – 153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4.7%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$1,550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E61B66-5AC1-B530-1502-521CE966F833}"/>
              </a:ext>
            </a:extLst>
          </p:cNvPr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Our Approach – 2024/25</a:t>
            </a:r>
          </a:p>
        </p:txBody>
      </p:sp>
    </p:spTree>
    <p:extLst>
      <p:ext uri="{BB962C8B-B14F-4D97-AF65-F5344CB8AC3E}">
        <p14:creationId xmlns:p14="http://schemas.microsoft.com/office/powerpoint/2010/main" val="103796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Forecasting Engagement – Niche Programs &amp; Targeted Display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607152-53E0-5615-40F5-369ECD66E540}"/>
              </a:ext>
            </a:extLst>
          </p:cNvPr>
          <p:cNvGraphicFramePr>
            <a:graphicFrameLocks noGrp="1"/>
          </p:cNvGraphicFramePr>
          <p:nvPr/>
        </p:nvGraphicFramePr>
        <p:xfrm>
          <a:off x="527995" y="2456565"/>
          <a:ext cx="5359583" cy="25183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59583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SEM: Niche Programs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200 – 1,700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25 – 75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5.3% click-through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503661">
                <a:tc>
                  <a:txBody>
                    <a:bodyPr/>
                    <a:lstStyle/>
                    <a:p>
                      <a:r>
                        <a:rPr lang="en-US" dirty="0"/>
                        <a:t>$150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AB3B7FE-0422-AE27-91B4-399D1F1DD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500395"/>
              </p:ext>
            </p:extLst>
          </p:nvPr>
        </p:nvGraphicFramePr>
        <p:xfrm>
          <a:off x="6304423" y="4070363"/>
          <a:ext cx="4894714" cy="25183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94714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4197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Targeted Display, Site Retargeting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440 – 890 daily 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40,000 – 80,000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47 – 95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9 – 19 view-through website visits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$400 estimated monthly spend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697826"/>
                  </a:ext>
                </a:extLst>
              </a:tr>
            </a:tbl>
          </a:graphicData>
        </a:graphic>
      </p:graphicFrame>
      <p:pic>
        <p:nvPicPr>
          <p:cNvPr id="5" name="Picture 4" descr="A close-up of a map&#10;&#10;Description automatically generated">
            <a:extLst>
              <a:ext uri="{FF2B5EF4-FFF2-40B4-BE49-F238E27FC236}">
                <a16:creationId xmlns:a16="http://schemas.microsoft.com/office/drawing/2014/main" id="{098D8EC8-54E5-F800-D6D5-934E38D2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423" y="1398072"/>
            <a:ext cx="4894714" cy="2508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03667-CF9A-3DE5-48F7-8666C5A414F1}"/>
              </a:ext>
            </a:extLst>
          </p:cNvPr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Our Approach – 2024/25</a:t>
            </a:r>
          </a:p>
        </p:txBody>
      </p:sp>
    </p:spTree>
    <p:extLst>
      <p:ext uri="{BB962C8B-B14F-4D97-AF65-F5344CB8AC3E}">
        <p14:creationId xmlns:p14="http://schemas.microsoft.com/office/powerpoint/2010/main" val="1417603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Forecasting Engagement – Geofencing &amp; Social Media Advertising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D8E38-9566-BF69-A26B-E961D3CDF765}"/>
              </a:ext>
            </a:extLst>
          </p:cNvPr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Our Approach – 2024/25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68D24A-7D04-C626-1AA8-55BCE621B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28804"/>
              </p:ext>
            </p:extLst>
          </p:nvPr>
        </p:nvGraphicFramePr>
        <p:xfrm>
          <a:off x="533400" y="2169846"/>
          <a:ext cx="4894714" cy="20985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94714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4197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Geofencing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13,300 – 26,700 daily 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1,200,000 – 2,400,000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1,439 – 2,879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  <a:tr h="419718">
                <a:tc>
                  <a:txBody>
                    <a:bodyPr/>
                    <a:lstStyle/>
                    <a:p>
                      <a:r>
                        <a:rPr lang="en-US" dirty="0"/>
                        <a:t>287 – 575 view-through website visits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588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6C4EFE-1F7E-32BA-FE8C-B3DF6D180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81361"/>
              </p:ext>
            </p:extLst>
          </p:nvPr>
        </p:nvGraphicFramePr>
        <p:xfrm>
          <a:off x="6096000" y="2169846"/>
          <a:ext cx="4894714" cy="20985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94714">
                  <a:extLst>
                    <a:ext uri="{9D8B030D-6E8A-4147-A177-3AD203B41FA5}">
                      <a16:colId xmlns:a16="http://schemas.microsoft.com/office/drawing/2014/main" val="2153706904"/>
                    </a:ext>
                  </a:extLst>
                </a:gridCol>
              </a:tblGrid>
              <a:tr h="5246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Media Advertising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590794"/>
                  </a:ext>
                </a:extLst>
              </a:tr>
              <a:tr h="524648">
                <a:tc>
                  <a:txBody>
                    <a:bodyPr/>
                    <a:lstStyle/>
                    <a:p>
                      <a:r>
                        <a:rPr lang="en-US" dirty="0"/>
                        <a:t>26,000 – 68,000 daily 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289698"/>
                  </a:ext>
                </a:extLst>
              </a:tr>
              <a:tr h="524648">
                <a:tc>
                  <a:txBody>
                    <a:bodyPr/>
                    <a:lstStyle/>
                    <a:p>
                      <a:r>
                        <a:rPr lang="en-US" dirty="0"/>
                        <a:t>1,553,064 – 2,027,179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223243"/>
                  </a:ext>
                </a:extLst>
              </a:tr>
              <a:tr h="524648">
                <a:tc>
                  <a:txBody>
                    <a:bodyPr/>
                    <a:lstStyle/>
                    <a:p>
                      <a:r>
                        <a:rPr lang="en-US" dirty="0"/>
                        <a:t>6,244 – 7,155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14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348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Discussing Regional Branding Campaign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473" y="1972361"/>
            <a:ext cx="10550813" cy="2508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Recommend digital and branding component. Raises demand better than a strictly digital campaign.</a:t>
            </a:r>
          </a:p>
          <a:p>
            <a:pPr marL="740664" indent="-283464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Maintains a sustained approach in generating applications for student enrollment.</a:t>
            </a:r>
          </a:p>
          <a:p>
            <a:pPr marL="740664" indent="-283464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our RFP submission, TDC recommended a hybrid program with 70% digital spend and 30% brand spend working together. A mix of brand and digital supports lift. </a:t>
            </a:r>
          </a:p>
          <a:p>
            <a:pPr marL="740664" indent="-283464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we wish the budget was more? Yes, let’s discuss.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AAA39-281C-CBD5-DA6F-D0F39EF10A62}"/>
              </a:ext>
            </a:extLst>
          </p:cNvPr>
          <p:cNvSpPr txBox="1"/>
          <p:nvPr/>
        </p:nvSpPr>
        <p:spPr>
          <a:xfrm>
            <a:off x="418614" y="755616"/>
            <a:ext cx="11575420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also would like your opinion/take on an overall “Grad at Goucher”</a:t>
            </a:r>
          </a:p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regional brand campaign.</a:t>
            </a:r>
          </a:p>
        </p:txBody>
      </p:sp>
    </p:spTree>
    <p:extLst>
      <p:ext uri="{BB962C8B-B14F-4D97-AF65-F5344CB8AC3E}">
        <p14:creationId xmlns:p14="http://schemas.microsoft.com/office/powerpoint/2010/main" val="3160384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3659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How TDC’s Offering is Different and Tailored to Goucher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13" y="755616"/>
            <a:ext cx="11062187" cy="542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</a:pPr>
            <a:endParaRPr lang="en-US" dirty="0">
              <a:latin typeface="Helvetica" pitchFamily="2" charset="0"/>
            </a:endParaRPr>
          </a:p>
          <a:p>
            <a:pPr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</a:pPr>
            <a:endParaRPr lang="en-US" sz="2400" b="1" dirty="0">
              <a:solidFill>
                <a:schemeClr val="accent1"/>
              </a:solidFill>
              <a:effectLst/>
              <a:latin typeface="Helvetica" pitchFamily="2" charset="0"/>
              <a:cs typeface="Arial" panose="020B0604020202020204" pitchFamily="34" charset="0"/>
            </a:endParaRPr>
          </a:p>
          <a:p>
            <a:pPr marL="740664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TDC is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more than a digital marketin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solution. We offer a full complement of strategic marketin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 tactics with deep experience in higher education.  </a:t>
            </a:r>
          </a:p>
          <a:p>
            <a:pPr marL="740664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strongly believe in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of a captivating creative approach and strong messaging to make a difference. From experience we know being BOLD is GOOD when marketing in higher education.</a:t>
            </a:r>
          </a:p>
          <a:p>
            <a:pPr marL="740664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Yet we also understand that testing and refinement is necessary, and we have no reservations about changing a creative direction that isn’t yielding the results needed.</a:t>
            </a:r>
          </a:p>
          <a:p>
            <a:pPr marL="740664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TDC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doesn’t do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cookie-cutter solutions.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TDC’s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plans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specifically designed around every client’s unique needs.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work for Goucher will be grounded in our knowledge of effective strategies but will be entirely tailored to meeting your challenges.</a:t>
            </a:r>
          </a:p>
          <a:p>
            <a:pPr marL="740664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are client-centric through our account services.</a:t>
            </a:r>
          </a:p>
          <a:p>
            <a:pPr>
              <a:lnSpc>
                <a:spcPts val="2880"/>
              </a:lnSpc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A1185-7813-3714-4F82-13B0E024F256}"/>
              </a:ext>
            </a:extLst>
          </p:cNvPr>
          <p:cNvSpPr txBox="1"/>
          <p:nvPr/>
        </p:nvSpPr>
        <p:spPr>
          <a:xfrm>
            <a:off x="418613" y="755616"/>
            <a:ext cx="11062187" cy="81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is what you are offering going to be different, innovative, and tailored to Goucher?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8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on a stone wall&#10;&#10;Description automatically generated">
            <a:extLst>
              <a:ext uri="{FF2B5EF4-FFF2-40B4-BE49-F238E27FC236}">
                <a16:creationId xmlns:a16="http://schemas.microsoft.com/office/drawing/2014/main" id="{A7FA66DD-9912-C72E-104A-62561D44E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4506" y="0"/>
            <a:ext cx="641749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DD1AF-AB0C-1F53-4279-75C55042E13C}"/>
              </a:ext>
            </a:extLst>
          </p:cNvPr>
          <p:cNvSpPr/>
          <p:nvPr/>
        </p:nvSpPr>
        <p:spPr>
          <a:xfrm>
            <a:off x="5774506" y="-8467"/>
            <a:ext cx="6417494" cy="6874933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  <a:alpha val="68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69363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7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A1308-EED8-374C-A0F7-14973760DBA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4372" y="1009524"/>
            <a:ext cx="4843944" cy="4810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Clr>
                <a:srgbClr val="FF0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latin typeface="Arial" charset="0"/>
              </a:rPr>
              <a:t>David Franek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President &amp; Chief Creative Officer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Clr>
                <a:srgbClr val="FF0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latin typeface="Arial" charset="0"/>
              </a:rPr>
              <a:t>Jeff Goelz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Business Development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Clr>
                <a:srgbClr val="FF0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latin typeface="Arial" charset="0"/>
              </a:rPr>
              <a:t>Cory Farrugia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Senior Account Director</a:t>
            </a:r>
            <a:endParaRPr lang="en-US" b="1" dirty="0">
              <a:latin typeface="Arial" charset="0"/>
            </a:endParaRP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Clr>
                <a:srgbClr val="FF0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latin typeface="Arial" charset="0"/>
              </a:rPr>
              <a:t>Rachel Deutsch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Creative Director</a:t>
            </a: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Clr>
                <a:srgbClr val="FF0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latin typeface="Arial" charset="0"/>
              </a:rPr>
              <a:t>Dan Coury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Account Supervisor &amp; Digital Strategist</a:t>
            </a:r>
            <a:endParaRPr lang="en-US" dirty="0"/>
          </a:p>
          <a:p>
            <a:pPr marL="342900" indent="-342900">
              <a:lnSpc>
                <a:spcPts val="2400"/>
              </a:lnSpc>
              <a:spcBef>
                <a:spcPts val="432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b="1" dirty="0">
                <a:latin typeface="Arial" charset="0"/>
              </a:rPr>
              <a:t>Alan Moore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Digital Marketing Strategist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LocaliQ</a:t>
            </a:r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473AA40-C7EE-E54C-B700-3A75B5CEC9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DC153B-83AF-0B5F-ADEC-37B15ED81157}"/>
              </a:ext>
            </a:extLst>
          </p:cNvPr>
          <p:cNvSpPr txBox="1"/>
          <p:nvPr/>
        </p:nvSpPr>
        <p:spPr>
          <a:xfrm>
            <a:off x="444234" y="294921"/>
            <a:ext cx="533027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Intros</a:t>
            </a:r>
          </a:p>
        </p:txBody>
      </p:sp>
    </p:spTree>
    <p:extLst>
      <p:ext uri="{BB962C8B-B14F-4D97-AF65-F5344CB8AC3E}">
        <p14:creationId xmlns:p14="http://schemas.microsoft.com/office/powerpoint/2010/main" val="1418449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3659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Digital and Non-Digital Strategy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12" y="761116"/>
            <a:ext cx="10800931" cy="288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Helvetica" pitchFamily="2" charset="0"/>
              </a:rPr>
              <a:t>What is your regional integrated digital and (possibly) non-digital strategy?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0664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Digital marketing is the primary media we would use to achieve Goucher’s objectives. However, we recommend an integrated approach using brand awareness advertising as well.</a:t>
            </a:r>
          </a:p>
          <a:p>
            <a:pPr marL="740664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proposed a regional media targeted approach, but we could narrow the focus to just the Baltimore DMA.  </a:t>
            </a:r>
          </a:p>
          <a:p>
            <a:pPr marL="740664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our RFP response we recommended the following media: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AF7C2F-5755-77ED-1E1D-91321B6E9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527961"/>
              </p:ext>
            </p:extLst>
          </p:nvPr>
        </p:nvGraphicFramePr>
        <p:xfrm>
          <a:off x="1870937" y="3862185"/>
          <a:ext cx="8128000" cy="2372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8345148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72484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2024/25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includes same tactics as 2023/24 plus the following: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17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Search Engine Marketing (SEM)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Geofencing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969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 advertising w/ retargeting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 advertising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829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YouTube TrueView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33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CTV (video ads)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008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Cable/OTT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026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008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How We Plan to Spend the Budget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69E82F-DA6D-DDFD-238E-A716A2C73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197923"/>
              </p:ext>
            </p:extLst>
          </p:nvPr>
        </p:nvGraphicFramePr>
        <p:xfrm>
          <a:off x="407474" y="1196892"/>
          <a:ext cx="11305935" cy="4937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75618">
                  <a:extLst>
                    <a:ext uri="{9D8B030D-6E8A-4147-A177-3AD203B41FA5}">
                      <a16:colId xmlns:a16="http://schemas.microsoft.com/office/drawing/2014/main" val="982038073"/>
                    </a:ext>
                  </a:extLst>
                </a:gridCol>
                <a:gridCol w="5730317">
                  <a:extLst>
                    <a:ext uri="{9D8B030D-6E8A-4147-A177-3AD203B41FA5}">
                      <a16:colId xmlns:a16="http://schemas.microsoft.com/office/drawing/2014/main" val="1985472748"/>
                    </a:ext>
                  </a:extLst>
                </a:gridCol>
              </a:tblGrid>
              <a:tr h="564721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2023/24</a:t>
                      </a:r>
                    </a:p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2024/25</a:t>
                      </a:r>
                    </a:p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46105"/>
                  </a:ext>
                </a:extLst>
              </a:tr>
              <a:tr h="4340771"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Planning, kickoff, and creative brief		$3,000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Adjust or refine existing creative for A/B testing	$5,250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 one set of animated banner ads (4 sizes)	$3,500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Concept and create one, :30 spot + :15 companion	$9,750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Account mgmt. + monthly reporting ($2,500 x 7.5 mo.)	$18,750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			$40,250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Estimated Outside Hard Costs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advertising + retargeting (4 cycles, $1,500 per)	$6,000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Search engine marketing (4 cycles, $17,000 per)	$68,000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 TrueView				$22,530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CTV (video ads)				$12,706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Cable/OTT					$14,114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day of on-campus videography + editing 		$8,500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Voiceover recording, music, mixing			$2,500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 photography				$1,100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Miscellaneous expenses			$1,800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Outside Services			$137,250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and creative brief			$2,000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Creative concepting for new series of A/B test ads	$5,250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 two sets of animated banner ads (8 total ads)	$5,450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 social media video ads (3 ad sizes)		$5,000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 social media graphics (10-12 total)		$5,000	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Account mgmt. + monthly reporting ($3,000 x 12 mo.)	$36,000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			$58,700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Estimated Outside Hard Costs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advertising + retargeting (6 cycles, $1,500 per)	$9,000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Search engine marketing (6 cycles, $17,000 per)	$102,000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Geofencing 25 target campuses (6 cycles, $2,000 per)	$12,000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Social media advertising (4 cycles, $4,000 per)	$16,000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 TrueView				$23,530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CTV (video ads)				$19,048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Cable/OTT					$56,472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 photography				$1,100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Miscellaneous expenses			$2,150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Outside Services			$241,300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206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7CAEB92-62D3-BA1D-0456-494319FB3A8A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Helvetica" pitchFamily="2" charset="0"/>
              </a:rPr>
              <a:t>Please tell us how you plan to spend the budget.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Digital and branding.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99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How We Plan to Spend the Budget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50EDAF-95AD-7EE0-F7DD-7535590E7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06796"/>
              </p:ext>
            </p:extLst>
          </p:nvPr>
        </p:nvGraphicFramePr>
        <p:xfrm>
          <a:off x="418614" y="1196891"/>
          <a:ext cx="11305935" cy="45400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75618">
                  <a:extLst>
                    <a:ext uri="{9D8B030D-6E8A-4147-A177-3AD203B41FA5}">
                      <a16:colId xmlns:a16="http://schemas.microsoft.com/office/drawing/2014/main" val="982038073"/>
                    </a:ext>
                  </a:extLst>
                </a:gridCol>
                <a:gridCol w="5730317">
                  <a:extLst>
                    <a:ext uri="{9D8B030D-6E8A-4147-A177-3AD203B41FA5}">
                      <a16:colId xmlns:a16="http://schemas.microsoft.com/office/drawing/2014/main" val="1985472748"/>
                    </a:ext>
                  </a:extLst>
                </a:gridCol>
              </a:tblGrid>
              <a:tr h="563981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2023/24</a:t>
                      </a:r>
                    </a:p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2024/25</a:t>
                      </a:r>
                    </a:p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46105"/>
                  </a:ext>
                </a:extLst>
              </a:tr>
              <a:tr h="3960918"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Planning, kickoff, and creative brief		$3,000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Adjust or refine existing creative for A/B testing	$5,250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 one set of animated banner ads (4 sizes)	$3,500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Concept and create one, :30 spot + :15 companion	$9,750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Account mgmt. + monthly reporting ($2,500 x 7.5 mo.)	$18,750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			$40,250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Estimated Outside Hard Costs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advertising + retargeting (7 cycles, $400 per)	$2,800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Search engine marketing (7 cycles, $14,360 per)	$100,520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 TrueView				$22,530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day of on-campus videography + editing 		$8,500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 photography				$1,100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Miscellaneous expenses			$1,800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Outside Services			$137,250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and creative brief			$2,000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Creative concepting for new series of A/B test ads	$5,250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 two sets of animated banner ads (8 total ads)	$5,450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 social media video ads (3 ad sizes)		$5,000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 social media graphics (10-12 total)		$5,000	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Account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mgmt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+ monthly reporting ($3,000 x 12 mo.)	$36,000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			$58,700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Estimated Outside Hard Costs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advertising + retargeting (12 cycles, $400 per)	$4,800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Search engine marketing (12 cycles, $15,143 per)	$181,720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Geofencing 25 target campuses (6 cycles, $2,000 per)	$12,000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Social media advertising (4 cycles, $4,000 per)	$16,000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 TrueView				$23,530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 photography				$1,100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Miscellaneous expenses			$2,150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Outside Services			$241,300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206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1C0F65-DC7A-36B4-C1F6-363ABCD208B6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>
                <a:effectLst/>
                <a:latin typeface="Helvetica" pitchFamily="2" charset="0"/>
              </a:rPr>
              <a:t>Please tell us how you plan to spend the budget.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Fully digital.</a:t>
            </a:r>
            <a:endParaRPr lang="en-US" sz="24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73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AFBE7C-4344-6A26-FC1E-06EB70E1D08F}"/>
              </a:ext>
            </a:extLst>
          </p:cNvPr>
          <p:cNvGrpSpPr/>
          <p:nvPr/>
        </p:nvGrpSpPr>
        <p:grpSpPr>
          <a:xfrm>
            <a:off x="533400" y="1864951"/>
            <a:ext cx="3201232" cy="3643981"/>
            <a:chOff x="533400" y="1864951"/>
            <a:chExt cx="3201232" cy="36439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FC8845-2F9A-D20E-FDD1-57B4ED09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33400" y="1864951"/>
              <a:ext cx="2330494" cy="193654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E7798D-8012-F11E-364A-EAF443F1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404139" y="3572392"/>
              <a:ext cx="2330493" cy="193654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7BFA89-4CFD-6727-B2B2-AE2394067A2C}"/>
              </a:ext>
            </a:extLst>
          </p:cNvPr>
          <p:cNvGrpSpPr/>
          <p:nvPr/>
        </p:nvGrpSpPr>
        <p:grpSpPr>
          <a:xfrm>
            <a:off x="4534031" y="1864951"/>
            <a:ext cx="3251972" cy="3643981"/>
            <a:chOff x="4534031" y="1864951"/>
            <a:chExt cx="3251972" cy="36439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736CE0-3919-22AC-E667-4BB2FB5FC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534031" y="1864951"/>
              <a:ext cx="2330494" cy="193654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C9E7F2-00FC-0004-1B77-157076BF8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455510" y="3572392"/>
              <a:ext cx="2330493" cy="193654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28916A-88B5-C37A-7821-DD70FA1873D3}"/>
              </a:ext>
            </a:extLst>
          </p:cNvPr>
          <p:cNvGrpSpPr/>
          <p:nvPr/>
        </p:nvGrpSpPr>
        <p:grpSpPr>
          <a:xfrm>
            <a:off x="8457367" y="1864951"/>
            <a:ext cx="3251971" cy="3643981"/>
            <a:chOff x="8457367" y="1864951"/>
            <a:chExt cx="3251971" cy="36439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4672A7-34BD-00C6-1882-A33EEA9B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457367" y="1864951"/>
              <a:ext cx="2330494" cy="193654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DCF79E-0585-7094-1413-257BB411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378845" y="3572392"/>
              <a:ext cx="2330493" cy="193654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814C44-B557-838E-D11F-DF2944479C1C}"/>
              </a:ext>
            </a:extLst>
          </p:cNvPr>
          <p:cNvSpPr txBox="1"/>
          <p:nvPr/>
        </p:nvSpPr>
        <p:spPr>
          <a:xfrm>
            <a:off x="407474" y="269329"/>
            <a:ext cx="113659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Evaluating Current Creative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7ABBF-C804-D106-2A4F-1D7A156FF747}"/>
              </a:ext>
            </a:extLst>
          </p:cNvPr>
          <p:cNvSpPr txBox="1"/>
          <p:nvPr/>
        </p:nvSpPr>
        <p:spPr>
          <a:xfrm>
            <a:off x="394007" y="755616"/>
            <a:ext cx="11117713" cy="81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creative: tell us what is good, what can be used, and what needs to be changed.</a:t>
            </a:r>
          </a:p>
        </p:txBody>
      </p:sp>
    </p:spTree>
    <p:extLst>
      <p:ext uri="{BB962C8B-B14F-4D97-AF65-F5344CB8AC3E}">
        <p14:creationId xmlns:p14="http://schemas.microsoft.com/office/powerpoint/2010/main" val="21593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pic>
        <p:nvPicPr>
          <p:cNvPr id="7" name="Goucher Animation_1.mp4">
            <a:hlinkClick r:id="" action="ppaction://media"/>
            <a:extLst>
              <a:ext uri="{FF2B5EF4-FFF2-40B4-BE49-F238E27FC236}">
                <a16:creationId xmlns:a16="http://schemas.microsoft.com/office/drawing/2014/main" id="{89635D06-329F-D21B-0A22-2CEDB7F29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6036" y="203199"/>
            <a:ext cx="7499928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742539-54CA-22CB-AF19-E428BDD7820F}"/>
              </a:ext>
            </a:extLst>
          </p:cNvPr>
          <p:cNvGrpSpPr/>
          <p:nvPr/>
        </p:nvGrpSpPr>
        <p:grpSpPr>
          <a:xfrm>
            <a:off x="533400" y="376310"/>
            <a:ext cx="3233056" cy="5583240"/>
            <a:chOff x="533400" y="376310"/>
            <a:chExt cx="3233056" cy="5583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FC8845-2F9A-D20E-FDD1-57B4ED09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376310"/>
              <a:ext cx="2330494" cy="199756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E7798D-8012-F11E-364A-EAF443F1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5963" y="2170836"/>
              <a:ext cx="2330493" cy="19975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E02948-0C97-BACC-C37B-429CD00EF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1" y="3961984"/>
              <a:ext cx="2330493" cy="199756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494FA3-CA6B-1647-9688-26350D706E7D}"/>
              </a:ext>
            </a:extLst>
          </p:cNvPr>
          <p:cNvGrpSpPr/>
          <p:nvPr/>
        </p:nvGrpSpPr>
        <p:grpSpPr>
          <a:xfrm>
            <a:off x="4552912" y="376310"/>
            <a:ext cx="3233056" cy="5583239"/>
            <a:chOff x="4552912" y="376310"/>
            <a:chExt cx="3233056" cy="55832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736CE0-3919-22AC-E667-4BB2FB5FC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2912" y="376310"/>
              <a:ext cx="2330494" cy="19975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C9E7F2-00FC-0004-1B77-157076BF8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5475" y="2170836"/>
              <a:ext cx="2330493" cy="19975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429A27-3B66-E6A7-5CB8-154AC60D4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2913" y="3961984"/>
              <a:ext cx="2330493" cy="199756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8B3C9-A20F-3A06-7786-391148093735}"/>
              </a:ext>
            </a:extLst>
          </p:cNvPr>
          <p:cNvGrpSpPr/>
          <p:nvPr/>
        </p:nvGrpSpPr>
        <p:grpSpPr>
          <a:xfrm>
            <a:off x="8425543" y="376310"/>
            <a:ext cx="3233056" cy="5583239"/>
            <a:chOff x="8425543" y="376310"/>
            <a:chExt cx="3233056" cy="55832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4672A7-34BD-00C6-1882-A33EEA9B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5543" y="376310"/>
              <a:ext cx="2330494" cy="19975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DCF79E-0585-7094-1413-257BB411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106" y="2170836"/>
              <a:ext cx="2330493" cy="19975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AB664B-FC19-6BDF-721D-59967268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5544" y="3961984"/>
              <a:ext cx="2330493" cy="1997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04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C8845-2F9A-D20E-FDD1-57B4ED098D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376310"/>
            <a:ext cx="2330494" cy="1997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E7798D-8012-F11E-364A-EAF443F1DB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963" y="2170836"/>
            <a:ext cx="2330493" cy="1997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E02948-0C97-BACC-C37B-429CD00EF37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1" y="3961984"/>
            <a:ext cx="2330493" cy="19975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C48D4D-C286-BA52-880A-B022E0C9693D}"/>
              </a:ext>
            </a:extLst>
          </p:cNvPr>
          <p:cNvGrpSpPr/>
          <p:nvPr/>
        </p:nvGrpSpPr>
        <p:grpSpPr>
          <a:xfrm>
            <a:off x="4552912" y="376310"/>
            <a:ext cx="3233055" cy="5583239"/>
            <a:chOff x="4552912" y="376310"/>
            <a:chExt cx="3233055" cy="55832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736CE0-3919-22AC-E667-4BB2FB5FC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2912" y="376310"/>
              <a:ext cx="2330493" cy="19975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C9E7F2-00FC-0004-1B77-157076BF8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5475" y="2170836"/>
              <a:ext cx="2330492" cy="19975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429A27-3B66-E6A7-5CB8-154AC60D4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2913" y="3961984"/>
              <a:ext cx="2330492" cy="199756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52F5649-AB58-4C1C-BD5A-64D532F8D66F}"/>
              </a:ext>
            </a:extLst>
          </p:cNvPr>
          <p:cNvGrpSpPr/>
          <p:nvPr/>
        </p:nvGrpSpPr>
        <p:grpSpPr>
          <a:xfrm>
            <a:off x="8425543" y="376310"/>
            <a:ext cx="3233055" cy="5583239"/>
            <a:chOff x="8425543" y="376310"/>
            <a:chExt cx="3233055" cy="55832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4672A7-34BD-00C6-1882-A33EEA9BA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5543" y="376310"/>
              <a:ext cx="2330493" cy="19975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DCF79E-0585-7094-1413-257BB411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106" y="2170836"/>
              <a:ext cx="2330492" cy="19975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AB664B-FC19-6BDF-721D-59967268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5544" y="3961984"/>
              <a:ext cx="2330492" cy="1997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395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3659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Timing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14" y="768142"/>
            <a:ext cx="10871058" cy="482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Helvetica" pitchFamily="2" charset="0"/>
              </a:rPr>
              <a:t>How will you accomplish getting the marketin</a:t>
            </a:r>
            <a:r>
              <a:rPr lang="en-US" sz="2400" b="1" dirty="0">
                <a:latin typeface="Helvetica" pitchFamily="2" charset="0"/>
              </a:rPr>
              <a:t>g out ASAP and getting to know us?</a:t>
            </a:r>
          </a:p>
          <a:p>
            <a:pPr marL="742950" lvl="1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TDC anticipated this by already doing some creative tweaks shown today to jump start the process.  </a:t>
            </a:r>
          </a:p>
          <a:p>
            <a:pPr marL="742950" lvl="1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TDC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will have a formal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ick-off meeting with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Goucher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familiarize ourselves with the college, current branding, and target audience. During that meeting our teams will review the media plans outlined in the RFP submission and determine any refinement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s.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there TDC will distill all the information into a creative brief that summarizes the situation, challenges, audiences, and identifies the key elements of the campaign to develop any additional creative tactics.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will set up a weekly status meeting for Goucher and TDC to review progress, keep everyone informed, and monitor the campaign and media tactics.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3659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Timing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pic>
        <p:nvPicPr>
          <p:cNvPr id="9" name="Picture 8" descr="A close-up of a project plan&#10;&#10;Description automatically generated">
            <a:extLst>
              <a:ext uri="{FF2B5EF4-FFF2-40B4-BE49-F238E27FC236}">
                <a16:creationId xmlns:a16="http://schemas.microsoft.com/office/drawing/2014/main" id="{E7B639F1-9F02-C760-2E96-20F90F6DA9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35" y="1683178"/>
            <a:ext cx="11597329" cy="3214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8F071-D81D-0F24-2572-C1D2844AB7E4}"/>
              </a:ext>
            </a:extLst>
          </p:cNvPr>
          <p:cNvSpPr txBox="1"/>
          <p:nvPr/>
        </p:nvSpPr>
        <p:spPr>
          <a:xfrm>
            <a:off x="418614" y="756653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Goucher College 2023/24 Media Flowchart (8 months)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49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3659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Timing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pic>
        <p:nvPicPr>
          <p:cNvPr id="4" name="Picture 3" descr="A long shot of a diagram&#10;&#10;Description automatically generated">
            <a:extLst>
              <a:ext uri="{FF2B5EF4-FFF2-40B4-BE49-F238E27FC236}">
                <a16:creationId xmlns:a16="http://schemas.microsoft.com/office/drawing/2014/main" id="{C76A45C9-597C-803E-B789-AF4C2DE14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424" y="2100403"/>
            <a:ext cx="11553152" cy="240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14EE5-A171-8B8B-FA04-826C65DC4706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  <a:cs typeface="Arial" panose="020B0604020202020204" pitchFamily="34" charset="0"/>
              </a:rPr>
              <a:t>Goucher College 2024/25 Media Flowchart (12 months)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3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many windows&#10;&#10;Description automatically generated">
            <a:extLst>
              <a:ext uri="{FF2B5EF4-FFF2-40B4-BE49-F238E27FC236}">
                <a16:creationId xmlns:a16="http://schemas.microsoft.com/office/drawing/2014/main" id="{0E60CA26-71D6-34DA-7BBC-72B37307C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335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0E1DD4-FDC6-DE09-23AB-AC4F3416E3FE}"/>
              </a:ext>
            </a:extLst>
          </p:cNvPr>
          <p:cNvSpPr/>
          <p:nvPr/>
        </p:nvSpPr>
        <p:spPr>
          <a:xfrm>
            <a:off x="-348915" y="-8467"/>
            <a:ext cx="12540916" cy="6874933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  <a:alpha val="79000"/>
                </a:schemeClr>
              </a:gs>
              <a:gs pos="36000">
                <a:schemeClr val="accent1">
                  <a:satMod val="110000"/>
                  <a:lumMod val="100000"/>
                  <a:shade val="100000"/>
                  <a:alpha val="71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82086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A1308-EED8-374C-A0F7-14973760DBA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DADB73F4-8F94-6537-3E99-4E25215228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3356" cy="6874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234" y="294921"/>
            <a:ext cx="533027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Agenda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473AA40-C7EE-E54C-B700-3A75B5CEC9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021" y="901588"/>
            <a:ext cx="11482701" cy="524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&amp; goals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regional branding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TDC’s offering is different and tailored to Goucher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and non-digital strategy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plan to spend the budget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current creative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</a:p>
          <a:p>
            <a:pPr marL="342900" indent="-342900">
              <a:lnSpc>
                <a:spcPts val="366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TDC</a:t>
            </a:r>
          </a:p>
          <a:p>
            <a:pPr>
              <a:lnSpc>
                <a:spcPts val="3660"/>
              </a:lnSpc>
              <a:buClr>
                <a:schemeClr val="bg1"/>
              </a:buClr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583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3659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Reporting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13" y="755616"/>
            <a:ext cx="11512654" cy="81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will Goucher receive reports? Discuss formatting, trends, takeaways, insights, recommendations, etc.</a:t>
            </a:r>
            <a:endParaRPr 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17DDF-B8EE-3D52-4474-B5155DDF2DCF}"/>
              </a:ext>
            </a:extLst>
          </p:cNvPr>
          <p:cNvSpPr txBox="1"/>
          <p:nvPr/>
        </p:nvSpPr>
        <p:spPr>
          <a:xfrm>
            <a:off x="731981" y="1819907"/>
            <a:ext cx="10503369" cy="362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TDC will closely monitor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performance to ensure we’re reaching target goals, impressions, clicks, and more. </a:t>
            </a:r>
          </a:p>
          <a:p>
            <a:pPr marL="285750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Have a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user-friendly deman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 side platform (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DSP) dashboard that monitors all live digital media and provides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key insights (budget pacing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trends, engagement).</a:t>
            </a:r>
          </a:p>
          <a:p>
            <a:pPr marL="285750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TDC provides a comprehensive monthly report that details engagement on all digital and social media. Reports include a breakdown of all key performance indicators (KPIs), takeaways, and recommendations.</a:t>
            </a:r>
          </a:p>
          <a:p>
            <a:pPr marL="285750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Our teams will review/discuss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reporting and performance during a weekly status meeting to ensure all questions are answered and everyone fully understands how the campaigns are tracking.</a:t>
            </a:r>
          </a:p>
        </p:txBody>
      </p:sp>
    </p:spTree>
    <p:extLst>
      <p:ext uri="{BB962C8B-B14F-4D97-AF65-F5344CB8AC3E}">
        <p14:creationId xmlns:p14="http://schemas.microsoft.com/office/powerpoint/2010/main" val="708856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4A6F7-26DB-C6B8-BB6B-08F7F114B9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17" y="361969"/>
            <a:ext cx="5961528" cy="460663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47E07-363E-EB52-0A20-B288269218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333" y="1562138"/>
            <a:ext cx="6441092" cy="497720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B277FE0-023C-3925-E157-016A768363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62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4A6F7-26DB-C6B8-BB6B-08F7F114B9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17" y="361969"/>
            <a:ext cx="5961528" cy="460663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47E07-363E-EB52-0A20-B288269218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333" y="1562138"/>
            <a:ext cx="6441091" cy="497720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B277FE0-023C-3925-E157-016A768363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05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234" y="294921"/>
            <a:ext cx="533027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Why TDC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4235" y="995486"/>
            <a:ext cx="5330272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TDC is more than a digital solution</a:t>
            </a:r>
          </a:p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Educational institution branding &amp; digital marketing expertise</a:t>
            </a:r>
          </a:p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&amp; accessible</a:t>
            </a:r>
          </a:p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In-depth market knowledge</a:t>
            </a:r>
          </a:p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Passionate about enabling student success stories</a:t>
            </a:r>
          </a:p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Award-winning creative and client services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473AA40-C7EE-E54C-B700-3A75B5CEC9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pic>
        <p:nvPicPr>
          <p:cNvPr id="3" name="Picture 2" descr="A sign on a stone wall&#10;&#10;Description automatically generated">
            <a:extLst>
              <a:ext uri="{FF2B5EF4-FFF2-40B4-BE49-F238E27FC236}">
                <a16:creationId xmlns:a16="http://schemas.microsoft.com/office/drawing/2014/main" id="{2CCB5074-89CD-F9D6-97A9-20B085A8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4506" y="0"/>
            <a:ext cx="641749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27EEF7-224A-222C-832D-5D9D99A100A7}"/>
              </a:ext>
            </a:extLst>
          </p:cNvPr>
          <p:cNvSpPr/>
          <p:nvPr/>
        </p:nvSpPr>
        <p:spPr>
          <a:xfrm>
            <a:off x="5774506" y="-8467"/>
            <a:ext cx="6417494" cy="6874933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  <a:alpha val="68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69363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7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64E57F-B336-9BB1-1167-A09011F4A1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6A1308-EED8-374C-A0F7-14973760DBA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7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B29DED7-B84E-774B-8D70-6BBAE2582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575" y="1598613"/>
            <a:ext cx="6858000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Aft>
                <a:spcPts val="1200"/>
              </a:spcAft>
            </a:pPr>
            <a:endParaRPr lang="en-US" sz="4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>
              <a:spcAft>
                <a:spcPts val="1800"/>
              </a:spcAft>
            </a:pPr>
            <a:br>
              <a:rPr lang="en-US" sz="3200">
                <a:solidFill>
                  <a:schemeClr val="bg1"/>
                </a:solidFill>
                <a:latin typeface="Arial" charset="0"/>
              </a:rPr>
            </a:br>
            <a:endParaRPr lang="en-US" sz="3600">
              <a:solidFill>
                <a:schemeClr val="bg1"/>
              </a:solidFill>
              <a:latin typeface="Arial" charset="0"/>
            </a:endParaRPr>
          </a:p>
          <a:p>
            <a:pPr>
              <a:spcAft>
                <a:spcPts val="1800"/>
              </a:spcAft>
            </a:pPr>
            <a:br>
              <a:rPr lang="en-US" sz="2000">
                <a:solidFill>
                  <a:schemeClr val="bg1"/>
                </a:solidFill>
                <a:latin typeface="Arial" charset="0"/>
              </a:rPr>
            </a:br>
            <a:br>
              <a:rPr lang="en-US" sz="2000">
                <a:solidFill>
                  <a:schemeClr val="bg1"/>
                </a:solidFill>
                <a:latin typeface="Arial" charset="0"/>
              </a:rPr>
            </a:br>
            <a:endParaRPr lang="en-US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C04E85-0163-934C-B93E-0830A66F318A}"/>
              </a:ext>
            </a:extLst>
          </p:cNvPr>
          <p:cNvSpPr txBox="1"/>
          <p:nvPr/>
        </p:nvSpPr>
        <p:spPr>
          <a:xfrm>
            <a:off x="1728316" y="6002435"/>
            <a:ext cx="778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Washington        Atlanta        Baltimore</a:t>
            </a:r>
          </a:p>
        </p:txBody>
      </p:sp>
    </p:spTree>
    <p:extLst>
      <p:ext uri="{BB962C8B-B14F-4D97-AF65-F5344CB8AC3E}">
        <p14:creationId xmlns:p14="http://schemas.microsoft.com/office/powerpoint/2010/main" val="272361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hammock in front of it&#10;&#10;Description automatically generated">
            <a:extLst>
              <a:ext uri="{FF2B5EF4-FFF2-40B4-BE49-F238E27FC236}">
                <a16:creationId xmlns:a16="http://schemas.microsoft.com/office/drawing/2014/main" id="{CD1B5C9D-00FC-0AF2-376A-0D6B9460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4"/>
            <a:ext cx="12199592" cy="6846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66D1F-B4A9-53A2-4349-0B02976C82E4}"/>
              </a:ext>
            </a:extLst>
          </p:cNvPr>
          <p:cNvSpPr/>
          <p:nvPr/>
        </p:nvSpPr>
        <p:spPr>
          <a:xfrm>
            <a:off x="-348915" y="-8467"/>
            <a:ext cx="12540916" cy="6874933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  <a:alpha val="79000"/>
                </a:schemeClr>
              </a:gs>
              <a:gs pos="36000">
                <a:schemeClr val="accent1">
                  <a:satMod val="110000"/>
                  <a:lumMod val="100000"/>
                  <a:shade val="100000"/>
                  <a:alpha val="71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82086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85361E01-3D28-0809-85B6-3F0765B18A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3356" cy="687493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473AA40-C7EE-E54C-B700-3A75B5CEC9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98FCE8-5D43-D778-CD6A-ACE0BEDFA347}"/>
              </a:ext>
            </a:extLst>
          </p:cNvPr>
          <p:cNvSpPr txBox="1"/>
          <p:nvPr/>
        </p:nvSpPr>
        <p:spPr>
          <a:xfrm>
            <a:off x="901535" y="1003494"/>
            <a:ext cx="11000180" cy="517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overall regional awareness of Goucher’s graduate programs.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especially on launching three M.A. programs anticipated to perform well in attracting interest/enrollment (Applied Policy Analysis, Digital Communications, and Environmental Sustainability and Management).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three (3) Master’s programs in Education and four (4) niche/low-residency Master’s programs.</a:t>
            </a:r>
          </a:p>
          <a:p>
            <a:pPr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</a:pPr>
            <a:b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84086-60AB-219A-FF74-2E897D91430F}"/>
              </a:ext>
            </a:extLst>
          </p:cNvPr>
          <p:cNvSpPr txBox="1"/>
          <p:nvPr/>
        </p:nvSpPr>
        <p:spPr>
          <a:xfrm>
            <a:off x="444234" y="294921"/>
            <a:ext cx="533027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01990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A1308-EED8-374C-A0F7-14973760DBA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473AA40-C7EE-E54C-B700-3A75B5CEC9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B84086-60AB-219A-FF74-2E897D91430F}"/>
              </a:ext>
            </a:extLst>
          </p:cNvPr>
          <p:cNvSpPr txBox="1"/>
          <p:nvPr/>
        </p:nvSpPr>
        <p:spPr>
          <a:xfrm>
            <a:off x="444233" y="294921"/>
            <a:ext cx="7889061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Goucher Master’s Programs</a:t>
            </a:r>
          </a:p>
          <a:p>
            <a:pPr>
              <a:lnSpc>
                <a:spcPct val="80000"/>
              </a:lnSpc>
            </a:pP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8FCE8-5D43-D778-CD6A-ACE0BEDFA347}"/>
              </a:ext>
            </a:extLst>
          </p:cNvPr>
          <p:cNvSpPr txBox="1"/>
          <p:nvPr/>
        </p:nvSpPr>
        <p:spPr>
          <a:xfrm>
            <a:off x="901535" y="1024843"/>
            <a:ext cx="1148270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 focus on launching three innovative programs:</a:t>
            </a:r>
            <a:endParaRPr lang="en-US" sz="1800" b="1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Arts in Applied Policy Analysis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Arts in Digital Communications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Arts in Environmental Sustainability and Management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 high-priority programs:</a:t>
            </a:r>
            <a:endParaRPr lang="en-US" sz="1800" b="1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Arts in Teaching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Education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Science in Higher Education Policy, Research &amp; Administration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Niche, low residency graduate programs:</a:t>
            </a:r>
            <a:endParaRPr lang="en-US" sz="1800" b="1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Arts in Arts Administration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Arts in Cultural Sustainability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Arts in Historic Preservation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914400" algn="l"/>
                <a:tab pos="4572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 of Fine Arts in Nonfiction</a:t>
            </a:r>
            <a:endParaRPr lang="en-US" sz="1800" dirty="0">
              <a:effectLst/>
              <a:latin typeface="Univers 55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1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around a courtyard&#10;&#10;Description automatically generated">
            <a:extLst>
              <a:ext uri="{FF2B5EF4-FFF2-40B4-BE49-F238E27FC236}">
                <a16:creationId xmlns:a16="http://schemas.microsoft.com/office/drawing/2014/main" id="{C17A0410-8AA2-6FB6-2EDB-3A28BF9B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964E21-CC8E-0F5D-E896-DC57FA33BE91}"/>
              </a:ext>
            </a:extLst>
          </p:cNvPr>
          <p:cNvSpPr/>
          <p:nvPr/>
        </p:nvSpPr>
        <p:spPr>
          <a:xfrm>
            <a:off x="-348915" y="-8467"/>
            <a:ext cx="12540916" cy="6874933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  <a:alpha val="79000"/>
                </a:schemeClr>
              </a:gs>
              <a:gs pos="36000">
                <a:schemeClr val="accent1">
                  <a:satMod val="110000"/>
                  <a:lumMod val="100000"/>
                  <a:shade val="100000"/>
                  <a:alpha val="71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82086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22342BE3-32BE-D78D-410B-690612640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3356" cy="687493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473AA40-C7EE-E54C-B700-3A75B5CEC9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B84086-60AB-219A-FF74-2E897D91430F}"/>
              </a:ext>
            </a:extLst>
          </p:cNvPr>
          <p:cNvSpPr txBox="1"/>
          <p:nvPr/>
        </p:nvSpPr>
        <p:spPr>
          <a:xfrm>
            <a:off x="444234" y="294921"/>
            <a:ext cx="533027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Project Goals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8FCE8-5D43-D778-CD6A-ACE0BEDFA347}"/>
              </a:ext>
            </a:extLst>
          </p:cNvPr>
          <p:cNvSpPr txBox="1"/>
          <p:nvPr/>
        </p:nvSpPr>
        <p:spPr>
          <a:xfrm>
            <a:off x="901535" y="1003494"/>
            <a:ext cx="10452265" cy="490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consistent stream of qualified domestic/regional leads for graduate programs.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convert qualified leads into enrolled students.</a:t>
            </a:r>
          </a:p>
          <a:p>
            <a:pPr marL="285750" indent="-285750"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Goucher’s brand awareness for its graduate/professional studies programs through regional digital marketing and relevant tactics.</a:t>
            </a:r>
          </a:p>
          <a:p>
            <a:pPr>
              <a:lnSpc>
                <a:spcPts val="3260"/>
              </a:lnSpc>
              <a:spcAft>
                <a:spcPts val="1200"/>
              </a:spcAft>
              <a:buClr>
                <a:schemeClr val="bg1"/>
              </a:buClr>
            </a:pPr>
            <a:b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6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Our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Recapping TDC’s Plan in the RFP Response – digital media and branding</a:t>
            </a:r>
            <a:endParaRPr lang="en-US" sz="2400" b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69E82F-DA6D-DDFD-238E-A716A2C73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357783"/>
              </p:ext>
            </p:extLst>
          </p:nvPr>
        </p:nvGraphicFramePr>
        <p:xfrm>
          <a:off x="365683" y="1220698"/>
          <a:ext cx="11305935" cy="37424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75618">
                  <a:extLst>
                    <a:ext uri="{9D8B030D-6E8A-4147-A177-3AD203B41FA5}">
                      <a16:colId xmlns:a16="http://schemas.microsoft.com/office/drawing/2014/main" val="982038073"/>
                    </a:ext>
                  </a:extLst>
                </a:gridCol>
                <a:gridCol w="5730317">
                  <a:extLst>
                    <a:ext uri="{9D8B030D-6E8A-4147-A177-3AD203B41FA5}">
                      <a16:colId xmlns:a16="http://schemas.microsoft.com/office/drawing/2014/main" val="1985472748"/>
                    </a:ext>
                  </a:extLst>
                </a:gridCol>
              </a:tblGrid>
              <a:tr h="5500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2023/24 (8 months)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2024/25 (12 months)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46105"/>
                  </a:ext>
                </a:extLst>
              </a:tr>
              <a:tr h="3163372"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			$40,250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Estimated Outside Hard Costs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advertising + retargeting (4 cycles, $1,500 per)	$6,000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Search engine marketing (4 cycles, $17,000 per)	$68,000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 TrueView				$22,530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CTV (video ads)				$12,706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Cable/OTT					$14,114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day of on-campus videography + editing 		$8,500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Voiceover recording, music, mixing			$2,500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 photography				$1,100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Miscellaneous expenses			$1,800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Outside Services			$137,250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			$58,700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Estimated Outside Hard Costs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advertising + retargeting (6 cycles, $1,500 per)	$9,000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Search engine marketing (6 cycles, $17,000 per)	$102,000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Geofencing 25 target campuses (6 cycles, $2,000 per)	$12,000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Social media advertising (4 cycles, $4,000 per)	$16,000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 TrueView				$23,530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CTV (video ads)				$19,048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Cable/OTT					$56,472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 photography				$1,100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Miscellaneous expenses			$2,150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Outside Services			$241,300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2064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55FF51-EDD5-1BB9-AFE6-7466C91ED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718157"/>
              </p:ext>
            </p:extLst>
          </p:nvPr>
        </p:nvGraphicFramePr>
        <p:xfrm>
          <a:off x="365683" y="5024150"/>
          <a:ext cx="5582444" cy="10782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05556">
                  <a:extLst>
                    <a:ext uri="{9D8B030D-6E8A-4147-A177-3AD203B41FA5}">
                      <a16:colId xmlns:a16="http://schemas.microsoft.com/office/drawing/2014/main" val="3652117816"/>
                    </a:ext>
                  </a:extLst>
                </a:gridCol>
                <a:gridCol w="2476888">
                  <a:extLst>
                    <a:ext uri="{9D8B030D-6E8A-4147-A177-3AD203B41FA5}">
                      <a16:colId xmlns:a16="http://schemas.microsoft.com/office/drawing/2014/main" val="2978245889"/>
                    </a:ext>
                  </a:extLst>
                </a:gridCol>
              </a:tblGrid>
              <a:tr h="314645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Forecasting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Branding Forecasting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000735"/>
                  </a:ext>
                </a:extLst>
              </a:tr>
              <a:tr h="7635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249,124 – 492,288 impressions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3,251 – 5,722 clicks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5,780,400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44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A0327EF-A8EA-71B1-4F5E-38F552A2B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499852"/>
              </p:ext>
            </p:extLst>
          </p:nvPr>
        </p:nvGraphicFramePr>
        <p:xfrm>
          <a:off x="5948127" y="5026610"/>
          <a:ext cx="5721790" cy="10757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85897">
                  <a:extLst>
                    <a:ext uri="{9D8B030D-6E8A-4147-A177-3AD203B41FA5}">
                      <a16:colId xmlns:a16="http://schemas.microsoft.com/office/drawing/2014/main" val="3652117816"/>
                    </a:ext>
                  </a:extLst>
                </a:gridCol>
                <a:gridCol w="2735893">
                  <a:extLst>
                    <a:ext uri="{9D8B030D-6E8A-4147-A177-3AD203B41FA5}">
                      <a16:colId xmlns:a16="http://schemas.microsoft.com/office/drawing/2014/main" val="2978245889"/>
                    </a:ext>
                  </a:extLst>
                </a:gridCol>
              </a:tblGrid>
              <a:tr h="314797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Forecasting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Branding Forecasting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000735"/>
                  </a:ext>
                </a:extLst>
              </a:tr>
              <a:tr h="76097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3,126,750 – 5,165,611 impressions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12,565 – 18,616 clicks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6,023,600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44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73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Our Approach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Another Option for Consideration – going fully digital</a:t>
            </a:r>
            <a:endParaRPr lang="en-US" sz="2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50EDAF-95AD-7EE0-F7DD-7535590E7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765092"/>
              </p:ext>
            </p:extLst>
          </p:nvPr>
        </p:nvGraphicFramePr>
        <p:xfrm>
          <a:off x="365683" y="1220699"/>
          <a:ext cx="11305935" cy="29167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75618">
                  <a:extLst>
                    <a:ext uri="{9D8B030D-6E8A-4147-A177-3AD203B41FA5}">
                      <a16:colId xmlns:a16="http://schemas.microsoft.com/office/drawing/2014/main" val="982038073"/>
                    </a:ext>
                  </a:extLst>
                </a:gridCol>
                <a:gridCol w="5730317">
                  <a:extLst>
                    <a:ext uri="{9D8B030D-6E8A-4147-A177-3AD203B41FA5}">
                      <a16:colId xmlns:a16="http://schemas.microsoft.com/office/drawing/2014/main" val="1985472748"/>
                    </a:ext>
                  </a:extLst>
                </a:gridCol>
              </a:tblGrid>
              <a:tr h="62399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2023/24 (8 months)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2024/25 (12 months)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46105"/>
                  </a:ext>
                </a:extLst>
              </a:tr>
              <a:tr h="2292743"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			$40,250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Estimated Outside Hard Costs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SEM, display, retargeting (7 cycles, $14,760 per)	$103,320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 TrueView				$22,530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day of on-campus videography + editing 		$8,500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Miscellaneous &amp; stock photography		$2,900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Outside Services			$137,250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Agency Services			$58,700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Estimated Outside Hard Costs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SEM, display, retargeting (12 cycles, $15,540 per)	$186,520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Geofencing 25 target campuses (6 cycles, $2,000 per)	$12,000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Social media advertising (4 cycles, $4,000 per)	$16,000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YouTube TrueView				$23,530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Miscellaneous &amp; stock photography		$3,250</a:t>
                      </a:r>
                    </a:p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Projected Outside Services			$241,300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2064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66B14B-82D1-131D-BA72-CD681BD14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415945"/>
              </p:ext>
            </p:extLst>
          </p:nvPr>
        </p:nvGraphicFramePr>
        <p:xfrm>
          <a:off x="365682" y="4143535"/>
          <a:ext cx="5582444" cy="1234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05556">
                  <a:extLst>
                    <a:ext uri="{9D8B030D-6E8A-4147-A177-3AD203B41FA5}">
                      <a16:colId xmlns:a16="http://schemas.microsoft.com/office/drawing/2014/main" val="3652117816"/>
                    </a:ext>
                  </a:extLst>
                </a:gridCol>
                <a:gridCol w="2476888">
                  <a:extLst>
                    <a:ext uri="{9D8B030D-6E8A-4147-A177-3AD203B41FA5}">
                      <a16:colId xmlns:a16="http://schemas.microsoft.com/office/drawing/2014/main" val="2978245889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 and Display Forecasting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TrueView Forecasting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0007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379,071 – 797,020 impressions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5,306 – 10,885 clicks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4,310,400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4484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F3E990-1A44-6976-0EC2-6BEB6211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196474"/>
              </p:ext>
            </p:extLst>
          </p:nvPr>
        </p:nvGraphicFramePr>
        <p:xfrm>
          <a:off x="5948126" y="4137434"/>
          <a:ext cx="5723492" cy="1234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96698">
                  <a:extLst>
                    <a:ext uri="{9D8B030D-6E8A-4147-A177-3AD203B41FA5}">
                      <a16:colId xmlns:a16="http://schemas.microsoft.com/office/drawing/2014/main" val="3652117816"/>
                    </a:ext>
                  </a:extLst>
                </a:gridCol>
                <a:gridCol w="2726794">
                  <a:extLst>
                    <a:ext uri="{9D8B030D-6E8A-4147-A177-3AD203B41FA5}">
                      <a16:colId xmlns:a16="http://schemas.microsoft.com/office/drawing/2014/main" val="2978245889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SEM, Display, Geofencing, Social Media Forecasting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TrueView Forecasting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0007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3,402,900 – 5,793,499 impressions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16,784 – 28,694 clicks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2,873,600 impressions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44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97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74" y="269329"/>
            <a:ext cx="1157541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Our Approach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C6314CB-6859-F445-BDF8-9A52FCB704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234545"/>
            <a:ext cx="397163" cy="397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5C330-B9D7-E489-DBC4-BB46A594D612}"/>
              </a:ext>
            </a:extLst>
          </p:cNvPr>
          <p:cNvSpPr txBox="1"/>
          <p:nvPr/>
        </p:nvSpPr>
        <p:spPr>
          <a:xfrm>
            <a:off x="418614" y="755616"/>
            <a:ext cx="11575420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Recapping the Forecasting</a:t>
            </a:r>
            <a:endParaRPr lang="en-US" sz="2400" b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A7576B-F4EC-1556-8FF5-7C7162EC7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507865"/>
              </p:ext>
            </p:extLst>
          </p:nvPr>
        </p:nvGraphicFramePr>
        <p:xfrm>
          <a:off x="378357" y="1330893"/>
          <a:ext cx="11536003" cy="1905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17618">
                  <a:extLst>
                    <a:ext uri="{9D8B030D-6E8A-4147-A177-3AD203B41FA5}">
                      <a16:colId xmlns:a16="http://schemas.microsoft.com/office/drawing/2014/main" val="1896448608"/>
                    </a:ext>
                  </a:extLst>
                </a:gridCol>
                <a:gridCol w="3350916">
                  <a:extLst>
                    <a:ext uri="{9D8B030D-6E8A-4147-A177-3AD203B41FA5}">
                      <a16:colId xmlns:a16="http://schemas.microsoft.com/office/drawing/2014/main" val="820082959"/>
                    </a:ext>
                  </a:extLst>
                </a:gridCol>
                <a:gridCol w="2551943">
                  <a:extLst>
                    <a:ext uri="{9D8B030D-6E8A-4147-A177-3AD203B41FA5}">
                      <a16:colId xmlns:a16="http://schemas.microsoft.com/office/drawing/2014/main" val="3606179798"/>
                    </a:ext>
                  </a:extLst>
                </a:gridCol>
                <a:gridCol w="3115526">
                  <a:extLst>
                    <a:ext uri="{9D8B030D-6E8A-4147-A177-3AD203B41FA5}">
                      <a16:colId xmlns:a16="http://schemas.microsoft.com/office/drawing/2014/main" val="2440320415"/>
                    </a:ext>
                  </a:extLst>
                </a:gridCol>
              </a:tblGrid>
              <a:tr h="635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2023/24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$177,500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2024/25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$300,000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344203"/>
                  </a:ext>
                </a:extLst>
              </a:tr>
              <a:tr h="6352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+ Branding Totals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 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6,029,524 – 6,272,688 impressions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3,251 – 5,722 clicks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+ Branding Totals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 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9,150,350 – 11,189,211 impressions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12,565 – 18,616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179036"/>
                  </a:ext>
                </a:extLst>
              </a:tr>
              <a:tr h="6352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Only Totals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 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4,689,471 – 5,107,420 impressions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5,306 – 10,885 clicks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Only Totals</a:t>
                      </a:r>
                    </a:p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 months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6,276,500 – 8,667,099 impressions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16,784 – 28,694 clicks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25937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9B3D30B-6C07-F658-6632-B45759636B3E}"/>
              </a:ext>
            </a:extLst>
          </p:cNvPr>
          <p:cNvSpPr txBox="1"/>
          <p:nvPr/>
        </p:nvSpPr>
        <p:spPr>
          <a:xfrm>
            <a:off x="209107" y="3504869"/>
            <a:ext cx="11435281" cy="2508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High-level takeawa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ys:</a:t>
            </a:r>
          </a:p>
          <a:p>
            <a:pPr marL="742950" lvl="1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Digital paired with branding will generate considerably more impressions, which helps generate a greater boost of overall brand awareness in the market.</a:t>
            </a:r>
          </a:p>
          <a:p>
            <a:pPr marL="742950" lvl="1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Condensing your campaign will generate a stronger impact because we’re able to be more competitive (via bidding strategies) in the market against those with similar campaign tactics.</a:t>
            </a:r>
          </a:p>
          <a:p>
            <a:pPr marL="742950" lvl="1" indent="-285750">
              <a:lnSpc>
                <a:spcPts val="288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Clicks increase dramatically with an all digital-focused campaign due to the main goal of driving web traffic.</a:t>
            </a:r>
          </a:p>
        </p:txBody>
      </p:sp>
    </p:spTree>
    <p:extLst>
      <p:ext uri="{BB962C8B-B14F-4D97-AF65-F5344CB8AC3E}">
        <p14:creationId xmlns:p14="http://schemas.microsoft.com/office/powerpoint/2010/main" val="2072587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3031</Words>
  <Application>Microsoft Macintosh PowerPoint</Application>
  <PresentationFormat>Widescreen</PresentationFormat>
  <Paragraphs>427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Univers 55</vt:lpstr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Jonathan Bruns</dc:creator>
  <cp:keywords/>
  <dc:description/>
  <cp:lastModifiedBy> </cp:lastModifiedBy>
  <cp:revision>9</cp:revision>
  <cp:lastPrinted>2023-02-12T15:17:47Z</cp:lastPrinted>
  <dcterms:created xsi:type="dcterms:W3CDTF">2020-01-28T15:59:52Z</dcterms:created>
  <dcterms:modified xsi:type="dcterms:W3CDTF">2023-11-09T14:55:46Z</dcterms:modified>
  <cp:category/>
</cp:coreProperties>
</file>